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4"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4BBEAC-55B9-4C97-B108-E6220CAE00E4}">
          <p14:sldIdLst>
            <p14:sldId id="327"/>
            <p14:sldId id="330"/>
            <p14:sldId id="331"/>
            <p14:sldId id="334"/>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Lst>
        </p14:section>
        <p14:section name="Untitled Section" id="{AA9696EA-DE23-409B-9CCD-18E32AA35D6A}">
          <p14:sldIdLst>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4288" autoAdjust="0"/>
  </p:normalViewPr>
  <p:slideViewPr>
    <p:cSldViewPr snapToGrid="0" snapToObjects="1">
      <p:cViewPr varScale="1">
        <p:scale>
          <a:sx n="58" d="100"/>
          <a:sy n="58" d="100"/>
        </p:scale>
        <p:origin x="140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ellemWanilda/Applied-Data-Scienc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eu-gb.dataplatform.cloud.ibm.com/analytics/notebooks/v2/36a8aeca-aeb1-4918-9dc0-0d7e129ce38d/view?access_token=a441d0551d6f137c1b6a22ed56b63cfd32a6594b746a6193f98e64d1dac3e0cc"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ellemWanilda/Applied-Data-Science-" TargetMode="External"/><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ellemWanilda/Applied-Data-Scien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ellemWanilda/Applied-Data-Scien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ellemWanilda/Applied-Data-Scien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ellemWanilda/Applied-Data-Scien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ellemWanilda/Applied-Data-Scien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ellemWanilda/Applied-Data-Scienc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110017"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Helena Mbeua Pedro</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2022/02/06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 Used BeautfulSoup to webscrap Falcon 9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web scraping notebook:</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https://github.com/HellemWanilda/Applied-Data-Science-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84272" y="1240099"/>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A1CDAC6E-3335-4DD9-BF02-65DFB5A2F2C6}"/>
              </a:ext>
            </a:extLst>
          </p:cNvPr>
          <p:cNvPicPr>
            <a:picLocks noChangeAspect="1"/>
          </p:cNvPicPr>
          <p:nvPr/>
        </p:nvPicPr>
        <p:blipFill>
          <a:blip r:embed="rId4"/>
          <a:stretch>
            <a:fillRect/>
          </a:stretch>
        </p:blipFill>
        <p:spPr>
          <a:xfrm>
            <a:off x="6096000" y="1392499"/>
            <a:ext cx="5214434" cy="394504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0130" y="1377791"/>
            <a:ext cx="11393637" cy="5049419"/>
          </a:xfrm>
          <a:prstGeom prst="rect">
            <a:avLst/>
          </a:prstGeom>
        </p:spPr>
        <p:txBody>
          <a:bodyPr/>
          <a:lstStyle/>
          <a:p>
            <a:pPr marL="0" indent="0" algn="just">
              <a:buNone/>
            </a:pPr>
            <a:r>
              <a:rPr lang="en-US" sz="2000" dirty="0">
                <a:latin typeface="Abadi" panose="020B0604020202020204" pitchFamily="34" charset="0"/>
              </a:rPr>
              <a:t>About the Data Wrangling Process, it was: </a:t>
            </a:r>
          </a:p>
          <a:p>
            <a:pPr algn="just"/>
            <a:r>
              <a:rPr lang="en-US" sz="2000" dirty="0">
                <a:latin typeface="Abadi" panose="020B0604020202020204" pitchFamily="34" charset="0"/>
              </a:rPr>
              <a:t>Done the Exploratory data analysis (0 or 1 as a dummy variables where 1 indicates the successful and 0 indicates the unsuccessful), </a:t>
            </a:r>
          </a:p>
          <a:p>
            <a:pPr algn="just"/>
            <a:r>
              <a:rPr lang="en-US" sz="2000" dirty="0">
                <a:latin typeface="Abadi" panose="020B0604020202020204" pitchFamily="34" charset="0"/>
              </a:rPr>
              <a:t>Determined the training labels, calculated the number of launches at each site, the number and occurrence of each orbits </a:t>
            </a:r>
          </a:p>
          <a:p>
            <a:pPr algn="just"/>
            <a:r>
              <a:rPr lang="en-US" sz="2000" dirty="0">
                <a:latin typeface="Abadi" panose="020B0604020202020204" pitchFamily="34" charset="0"/>
              </a:rPr>
              <a:t>Created a landing outcome label from outcome column. Finally, it was exported the results to csv.</a:t>
            </a:r>
            <a:endParaRPr lang="en-US" sz="2000" dirty="0">
              <a:solidFill>
                <a:schemeClr val="accent3">
                  <a:lumMod val="25000"/>
                </a:schemeClr>
              </a:solidFill>
              <a:latin typeface="Abadi" panose="020B0604020202020204" pitchFamily="34" charset="0"/>
            </a:endParaRPr>
          </a:p>
          <a:p>
            <a:r>
              <a:rPr lang="en-US" sz="2000" dirty="0">
                <a:solidFill>
                  <a:schemeClr val="accent3">
                    <a:lumMod val="25000"/>
                  </a:schemeClr>
                </a:solidFill>
                <a:latin typeface="Abadi" panose="020B0604020202020204" pitchFamily="34" charset="0"/>
              </a:rPr>
              <a:t>Check the following link to see the completed data wrangling notebooks:</a:t>
            </a:r>
          </a:p>
          <a:p>
            <a:r>
              <a:rPr lang="en-US" sz="2000" dirty="0">
                <a:latin typeface="Abadi" panose="020B0604020202020204" pitchFamily="34" charset="0"/>
                <a:hlinkClick r:id="rId3"/>
              </a:rPr>
              <a:t>https://eu-gb.dataplatform.cloud.ibm.com/analytics/notebooks/v2/36a8aeca-aeb1-4918-9dc0-0d7e129ce38d/view?access_token=a441d0551d6f137c1b6a22ed56b63cfd32a6594b746a6193f98e64d1dac3e0cc</a:t>
            </a:r>
            <a:endParaRPr lang="en-US" sz="2000" dirty="0">
              <a:latin typeface="Abadi" panose="020B0604020202020204" pitchFamily="34" charset="0"/>
            </a:endParaRPr>
          </a:p>
          <a:p>
            <a:endParaRPr lang="en-US" sz="2000" dirty="0">
              <a:latin typeface="Abadi" panose="020B0604020202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CB815CB-9F76-4A6C-ADD6-0A7AA132B158}"/>
              </a:ext>
            </a:extLst>
          </p:cNvPr>
          <p:cNvSpPr>
            <a:spLocks noGrp="1"/>
          </p:cNvSpPr>
          <p:nvPr>
            <p:ph type="title"/>
          </p:nvPr>
        </p:nvSpPr>
        <p:spPr>
          <a:xfrm>
            <a:off x="839789" y="1244008"/>
            <a:ext cx="4114984" cy="813391"/>
          </a:xfrm>
        </p:spPr>
        <p:txBody>
          <a:bodyPr/>
          <a:lstStyle/>
          <a:p>
            <a:r>
              <a:rPr lang="en-US" sz="2200" dirty="0">
                <a:latin typeface="Abadi" panose="020B0604020202020204" pitchFamily="34" charset="0"/>
                <a:hlinkClick r:id="rId3"/>
              </a:rPr>
              <a:t>https://github.com/HellemWanilda/Applied-Data-Science-</a:t>
            </a:r>
            <a:endParaRPr lang="en-US" sz="2200" dirty="0">
              <a:latin typeface="Abadi" panose="020B0604020202020204" pitchFamily="34"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5305646" y="987425"/>
            <a:ext cx="6049741" cy="4873625"/>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202020204" pitchFamily="34" charset="0"/>
              </a:rPr>
              <a:t>Here it can be seen the relationship between </a:t>
            </a:r>
            <a:r>
              <a:rPr lang="en-US" sz="2000" b="0" i="0" dirty="0">
                <a:solidFill>
                  <a:srgbClr val="000000"/>
                </a:solidFill>
                <a:effectLst/>
                <a:latin typeface="Abadi" panose="020B0604020202020204" pitchFamily="34" charset="0"/>
              </a:rPr>
              <a:t>payload Vs. Launch Site and Launch site vs Flight number. Please check the link for explanations</a:t>
            </a:r>
            <a:endParaRPr lang="en-US" sz="2000" dirty="0">
              <a:solidFill>
                <a:schemeClr val="accent3">
                  <a:lumMod val="25000"/>
                </a:schemeClr>
              </a:solidFill>
              <a:latin typeface="Abadi"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10" name="Text Placeholder 9">
            <a:extLst>
              <a:ext uri="{FF2B5EF4-FFF2-40B4-BE49-F238E27FC236}">
                <a16:creationId xmlns:a16="http://schemas.microsoft.com/office/drawing/2014/main" id="{63C76550-905A-47F4-9963-1D9ED29B691D}"/>
              </a:ext>
            </a:extLst>
          </p:cNvPr>
          <p:cNvSpPr>
            <a:spLocks noGrp="1"/>
          </p:cNvSpPr>
          <p:nvPr>
            <p:ph type="body" sz="half" idx="2"/>
          </p:nvPr>
        </p:nvSpPr>
        <p:spPr>
          <a:xfrm>
            <a:off x="839788" y="2057400"/>
            <a:ext cx="4465858" cy="3811588"/>
          </a:xfrm>
        </p:spPr>
        <p:txBody>
          <a:bodyPr/>
          <a:lstStyle/>
          <a:p>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F1AB6A9B-AA60-450D-B9F7-046C9B8FEC5E}"/>
              </a:ext>
            </a:extLst>
          </p:cNvPr>
          <p:cNvPicPr>
            <a:picLocks noChangeAspect="1"/>
          </p:cNvPicPr>
          <p:nvPr/>
        </p:nvPicPr>
        <p:blipFill>
          <a:blip r:embed="rId4"/>
          <a:stretch>
            <a:fillRect/>
          </a:stretch>
        </p:blipFill>
        <p:spPr>
          <a:xfrm>
            <a:off x="836612" y="2129923"/>
            <a:ext cx="3932236" cy="3071146"/>
          </a:xfrm>
          <a:prstGeom prst="rect">
            <a:avLst/>
          </a:prstGeom>
        </p:spPr>
      </p:pic>
      <p:pic>
        <p:nvPicPr>
          <p:cNvPr id="12" name="Picture 11">
            <a:extLst>
              <a:ext uri="{FF2B5EF4-FFF2-40B4-BE49-F238E27FC236}">
                <a16:creationId xmlns:a16="http://schemas.microsoft.com/office/drawing/2014/main" id="{C7D0BCC3-0211-4D95-A20F-EE6155CE95B4}"/>
              </a:ext>
            </a:extLst>
          </p:cNvPr>
          <p:cNvPicPr>
            <a:picLocks noChangeAspect="1"/>
          </p:cNvPicPr>
          <p:nvPr/>
        </p:nvPicPr>
        <p:blipFill>
          <a:blip r:embed="rId5"/>
          <a:stretch>
            <a:fillRect/>
          </a:stretch>
        </p:blipFill>
        <p:spPr>
          <a:xfrm>
            <a:off x="5656518" y="2913321"/>
            <a:ext cx="6535481" cy="228774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3297404"/>
          </a:xfrm>
          <a:prstGeom prst="rect">
            <a:avLst/>
          </a:prstGeom>
        </p:spPr>
        <p:txBody>
          <a:bodyPr lIns="91440" tIns="45720" rIns="91440" bIns="45720" anchor="t"/>
          <a:lstStyle/>
          <a:p>
            <a:pPr marL="0" indent="0" algn="just">
              <a:lnSpc>
                <a:spcPct val="100000"/>
              </a:lnSpc>
              <a:spcBef>
                <a:spcPts val="1400"/>
              </a:spcBef>
              <a:buNone/>
            </a:pPr>
            <a:r>
              <a:rPr lang="en-US" sz="2000" b="1" dirty="0">
                <a:solidFill>
                  <a:schemeClr val="accent3">
                    <a:lumMod val="25000"/>
                  </a:schemeClr>
                </a:solidFill>
                <a:latin typeface="Abadi" panose="020B0604020202020204" pitchFamily="34" charset="0"/>
              </a:rPr>
              <a:t>SQL queries performed:</a:t>
            </a:r>
          </a:p>
          <a:p>
            <a:pPr algn="just">
              <a:lnSpc>
                <a:spcPct val="100000"/>
              </a:lnSpc>
              <a:spcBef>
                <a:spcPts val="1400"/>
              </a:spcBef>
            </a:pPr>
            <a:r>
              <a:rPr lang="en-US" sz="2000" dirty="0">
                <a:latin typeface="Abadi" panose="020B0604020202020204" pitchFamily="34" charset="0"/>
              </a:rPr>
              <a:t>It was loaded the SpaceX dataset into a PostgreSQL database without leaving the Jupyter notebook. </a:t>
            </a:r>
          </a:p>
          <a:p>
            <a:pPr marL="0" indent="0" algn="just">
              <a:lnSpc>
                <a:spcPct val="100000"/>
              </a:lnSpc>
              <a:spcBef>
                <a:spcPts val="1400"/>
              </a:spcBef>
              <a:buNone/>
            </a:pPr>
            <a:r>
              <a:rPr lang="en-US" sz="2000" dirty="0">
                <a:latin typeface="Abadi" panose="020B0604020202020204" pitchFamily="34" charset="0"/>
              </a:rPr>
              <a:t>• It was applied EDA with SQL to get insight from the data, evaluating the relationship between launch site, launch date, payload, booster type and mission outcome</a:t>
            </a:r>
          </a:p>
          <a:p>
            <a:pPr algn="just">
              <a:lnSpc>
                <a:spcPct val="100000"/>
              </a:lnSpc>
              <a:spcBef>
                <a:spcPts val="1400"/>
              </a:spcBef>
            </a:pPr>
            <a:r>
              <a:rPr lang="en-US" sz="2000" dirty="0">
                <a:latin typeface="Abadi" panose="020B0604020202020204" pitchFamily="34" charset="0"/>
              </a:rPr>
              <a:t>It was wrote queries to find out for instance: the names of unique launch sites in the space mission; total payload mass carried by boosters launched by NASA (CRS); average payload mass carried by booster version F9 v1.1; total number of successful and failure mission outcomes and the failed landing outcomes in drone ship, their booster version and launch site names.</a:t>
            </a:r>
            <a:endParaRPr lang="en-US" sz="2000" dirty="0">
              <a:solidFill>
                <a:schemeClr val="accent3">
                  <a:lumMod val="25000"/>
                </a:schemeClr>
              </a:solidFill>
              <a:latin typeface="Abadi" panose="020B0604020202020204" pitchFamily="34" charset="0"/>
            </a:endParaRPr>
          </a:p>
          <a:p>
            <a:pPr algn="just"/>
            <a:r>
              <a:rPr lang="en-US" sz="2000" dirty="0">
                <a:latin typeface="Abadi" panose="020B0604020202020204" pitchFamily="34" charset="0"/>
                <a:hlinkClick r:id="rId3"/>
              </a:rPr>
              <a:t>https://github.com/HellemWanilda/Applied-Data-Science-</a:t>
            </a:r>
            <a:endParaRPr lang="en-US" sz="2000" dirty="0">
              <a:latin typeface="Abadi" panose="020B06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53331"/>
            <a:ext cx="10515600" cy="4351338"/>
          </a:xfrm>
          <a:prstGeom prst="rect">
            <a:avLst/>
          </a:prstGeom>
        </p:spPr>
        <p:txBody>
          <a:bodyPr>
            <a:noAutofit/>
          </a:bodyPr>
          <a:lstStyle/>
          <a:p>
            <a:pPr algn="just">
              <a:lnSpc>
                <a:spcPct val="100000"/>
              </a:lnSpc>
              <a:spcBef>
                <a:spcPts val="1400"/>
              </a:spcBef>
            </a:pPr>
            <a:r>
              <a:rPr lang="en-US" sz="1700" dirty="0">
                <a:latin typeface="Abadi" panose="020B0604020202020204" pitchFamily="34" charset="0"/>
              </a:rPr>
              <a:t>It was marked all launch sites, and added map objects such as markers, circles, lines to mark the success or failure of launches for each site on the folium map. </a:t>
            </a:r>
          </a:p>
          <a:p>
            <a:pPr algn="just">
              <a:lnSpc>
                <a:spcPct val="100000"/>
              </a:lnSpc>
              <a:spcBef>
                <a:spcPts val="1400"/>
              </a:spcBef>
            </a:pPr>
            <a:r>
              <a:rPr lang="en-US" sz="1700" dirty="0">
                <a:latin typeface="Abadi" panose="020B0604020202020204" pitchFamily="34" charset="0"/>
              </a:rPr>
              <a:t>It was assigned the feature launch outcomes (failure or success) to class 0 and 1.i.e., 0 for failure, and 1 for success. </a:t>
            </a:r>
          </a:p>
          <a:p>
            <a:pPr algn="just">
              <a:lnSpc>
                <a:spcPct val="100000"/>
              </a:lnSpc>
              <a:spcBef>
                <a:spcPts val="1400"/>
              </a:spcBef>
            </a:pPr>
            <a:r>
              <a:rPr lang="en-US" sz="1700" dirty="0">
                <a:latin typeface="Abadi" panose="020B0604020202020204" pitchFamily="34" charset="0"/>
              </a:rPr>
              <a:t>It was used the color-labeled marker clusters, to </a:t>
            </a:r>
            <a:r>
              <a:rPr lang="en-US" sz="1700" dirty="0" err="1">
                <a:latin typeface="Abadi" panose="020B0604020202020204" pitchFamily="34" charset="0"/>
              </a:rPr>
              <a:t>identifie</a:t>
            </a:r>
            <a:r>
              <a:rPr lang="en-US" sz="1700" dirty="0">
                <a:latin typeface="Abadi" panose="020B0604020202020204" pitchFamily="34" charset="0"/>
              </a:rPr>
              <a:t> which launch sites have relatively high success rate.</a:t>
            </a:r>
          </a:p>
          <a:p>
            <a:pPr algn="just">
              <a:lnSpc>
                <a:spcPct val="100000"/>
              </a:lnSpc>
              <a:spcBef>
                <a:spcPts val="1400"/>
              </a:spcBef>
            </a:pPr>
            <a:r>
              <a:rPr lang="en-US" sz="1700" dirty="0">
                <a:latin typeface="Abadi" panose="020B0604020202020204" pitchFamily="34" charset="0"/>
              </a:rPr>
              <a:t>It was calculated the distances between a launch site to its proximities. </a:t>
            </a:r>
          </a:p>
          <a:p>
            <a:pPr algn="just">
              <a:lnSpc>
                <a:spcPct val="100000"/>
              </a:lnSpc>
              <a:spcBef>
                <a:spcPts val="1400"/>
              </a:spcBef>
            </a:pPr>
            <a:r>
              <a:rPr lang="en-US" sz="1700" dirty="0">
                <a:latin typeface="Abadi" panose="020B0604020202020204" pitchFamily="34" charset="0"/>
              </a:rPr>
              <a:t>Finally it was provided answers to the following questions like: </a:t>
            </a:r>
          </a:p>
          <a:p>
            <a:pPr algn="just">
              <a:lnSpc>
                <a:spcPct val="100000"/>
              </a:lnSpc>
              <a:spcBef>
                <a:spcPts val="1400"/>
              </a:spcBef>
              <a:buFont typeface="Wingdings" panose="05000000000000000000" pitchFamily="2" charset="2"/>
              <a:buChar char="ü"/>
            </a:pPr>
            <a:r>
              <a:rPr lang="en-US" sz="1700" dirty="0">
                <a:latin typeface="Abadi" panose="020B0604020202020204" pitchFamily="34" charset="0"/>
              </a:rPr>
              <a:t>Are launch sites near railways, highways and coastlines</a:t>
            </a:r>
          </a:p>
          <a:p>
            <a:pPr algn="just">
              <a:lnSpc>
                <a:spcPct val="100000"/>
              </a:lnSpc>
              <a:spcBef>
                <a:spcPts val="1400"/>
              </a:spcBef>
              <a:buFont typeface="Wingdings" panose="05000000000000000000" pitchFamily="2" charset="2"/>
              <a:buChar char="ü"/>
            </a:pPr>
            <a:r>
              <a:rPr lang="en-US" sz="1700" dirty="0">
                <a:latin typeface="Abadi" panose="020B0604020202020204" pitchFamily="34" charset="0"/>
              </a:rPr>
              <a:t>Do launch sites keep certain distance away from cities</a:t>
            </a:r>
          </a:p>
          <a:p>
            <a:pPr algn="just">
              <a:lnSpc>
                <a:spcPct val="100000"/>
              </a:lnSpc>
              <a:spcBef>
                <a:spcPts val="1400"/>
              </a:spcBef>
            </a:pPr>
            <a:r>
              <a:rPr lang="en-US" sz="1700" dirty="0">
                <a:latin typeface="Abadi" panose="020B0604020202020204" pitchFamily="34" charset="0"/>
                <a:hlinkClick r:id="rId3"/>
              </a:rPr>
              <a:t>https://github.com/HellemWanilda/Applied-Data-Science-</a:t>
            </a:r>
            <a:endParaRPr lang="en-US" sz="1700" dirty="0">
              <a:latin typeface="Abadi" panose="020B0604020202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53331"/>
            <a:ext cx="9781572" cy="4772242"/>
          </a:xfrm>
          <a:prstGeom prst="rect">
            <a:avLst/>
          </a:prstGeom>
        </p:spPr>
        <p:txBody>
          <a:bodyPr vert="horz" lIns="91440" tIns="45720" rIns="91440" bIns="45720" rtlCol="0" anchor="t">
            <a:normAutofit/>
          </a:bodyPr>
          <a:lstStyle/>
          <a:p>
            <a:pPr algn="just">
              <a:lnSpc>
                <a:spcPct val="100000"/>
              </a:lnSpc>
              <a:spcBef>
                <a:spcPts val="1400"/>
              </a:spcBef>
            </a:pPr>
            <a:r>
              <a:rPr lang="en-US" sz="2500" dirty="0">
                <a:latin typeface="Abadi" panose="020B0604020202020204" pitchFamily="34" charset="0"/>
              </a:rPr>
              <a:t>It was built an interactive dashboard with Plotly dash </a:t>
            </a:r>
          </a:p>
          <a:p>
            <a:pPr algn="just">
              <a:lnSpc>
                <a:spcPct val="100000"/>
              </a:lnSpc>
              <a:spcBef>
                <a:spcPts val="1400"/>
              </a:spcBef>
            </a:pPr>
            <a:r>
              <a:rPr lang="en-US" sz="2500" dirty="0">
                <a:latin typeface="Abadi" panose="020B0604020202020204" pitchFamily="34" charset="0"/>
              </a:rPr>
              <a:t>It was plotted pie charts showing the total launches (successful and unsuccessful launches) by a certain sites • </a:t>
            </a:r>
          </a:p>
          <a:p>
            <a:pPr algn="just">
              <a:lnSpc>
                <a:spcPct val="100000"/>
              </a:lnSpc>
              <a:spcBef>
                <a:spcPts val="1400"/>
              </a:spcBef>
            </a:pPr>
            <a:r>
              <a:rPr lang="en-US" sz="2500" dirty="0">
                <a:latin typeface="Abadi" panose="020B0604020202020204" pitchFamily="34" charset="0"/>
              </a:rPr>
              <a:t>Also, it was plotted scatter graph showing the relationship with Outcome and Payload Mass (Kg) for the different booster version. A scatterplot maps recovery outcome vs. payload mass</a:t>
            </a:r>
          </a:p>
          <a:p>
            <a:pPr algn="just">
              <a:lnSpc>
                <a:spcPct val="100000"/>
              </a:lnSpc>
              <a:spcBef>
                <a:spcPts val="1400"/>
              </a:spcBef>
            </a:pPr>
            <a:r>
              <a:rPr lang="en-US" sz="2500" dirty="0">
                <a:latin typeface="Abadi" panose="020B0604020202020204" pitchFamily="34" charset="0"/>
                <a:hlinkClick r:id="rId3"/>
              </a:rPr>
              <a:t>https://github.com/HellemWanilda/Applied-Data-Science-</a:t>
            </a:r>
            <a:endParaRPr lang="en-US" sz="2500" dirty="0">
              <a:latin typeface="Abadi" panose="020B0604020202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070" y="1367159"/>
            <a:ext cx="9745589" cy="4351338"/>
          </a:xfrm>
          <a:prstGeom prst="rect">
            <a:avLst/>
          </a:prstGeom>
        </p:spPr>
        <p:txBody>
          <a:bodyPr>
            <a:normAutofit/>
          </a:bodyPr>
          <a:lstStyle/>
          <a:p>
            <a:pPr>
              <a:lnSpc>
                <a:spcPct val="100000"/>
              </a:lnSpc>
              <a:spcBef>
                <a:spcPts val="1400"/>
              </a:spcBef>
            </a:pPr>
            <a:r>
              <a:rPr lang="en-US" sz="1600" dirty="0">
                <a:latin typeface="Abadi" panose="020B0604020202020204" pitchFamily="34" charset="0"/>
              </a:rPr>
              <a:t>For predictive analysis, the important libraries used was numpy and pandas</a:t>
            </a:r>
          </a:p>
          <a:p>
            <a:pPr>
              <a:lnSpc>
                <a:spcPct val="100000"/>
              </a:lnSpc>
              <a:spcBef>
                <a:spcPts val="1400"/>
              </a:spcBef>
            </a:pPr>
            <a:r>
              <a:rPr lang="en-US" sz="1600" dirty="0">
                <a:latin typeface="Abadi" panose="020B0604020202020204" pitchFamily="34" charset="0"/>
              </a:rPr>
              <a:t>The machine learning models that was built to predict the best successful launches are:</a:t>
            </a:r>
          </a:p>
          <a:p>
            <a:pPr lvl="1">
              <a:lnSpc>
                <a:spcPct val="100000"/>
              </a:lnSpc>
              <a:spcBef>
                <a:spcPts val="1400"/>
              </a:spcBef>
              <a:buFont typeface="Wingdings" panose="05000000000000000000" pitchFamily="2" charset="2"/>
              <a:buChar char="ü"/>
            </a:pPr>
            <a:r>
              <a:rPr lang="en-US" sz="1600" dirty="0">
                <a:latin typeface="Abadi" panose="020B0604020202020204" pitchFamily="34" charset="0"/>
              </a:rPr>
              <a:t>Logistic Regression</a:t>
            </a:r>
          </a:p>
          <a:p>
            <a:pPr lvl="1">
              <a:lnSpc>
                <a:spcPct val="100000"/>
              </a:lnSpc>
              <a:spcBef>
                <a:spcPts val="1400"/>
              </a:spcBef>
              <a:buFont typeface="Wingdings" panose="05000000000000000000" pitchFamily="2" charset="2"/>
              <a:buChar char="ü"/>
            </a:pPr>
            <a:r>
              <a:rPr lang="en-US" sz="1600" dirty="0">
                <a:latin typeface="Abadi" panose="020B0604020202020204" pitchFamily="34" charset="0"/>
              </a:rPr>
              <a:t>K-Nearest Neighbor (KNN)</a:t>
            </a:r>
          </a:p>
          <a:p>
            <a:pPr lvl="1">
              <a:lnSpc>
                <a:spcPct val="100000"/>
              </a:lnSpc>
              <a:spcBef>
                <a:spcPts val="1400"/>
              </a:spcBef>
              <a:buFont typeface="Wingdings" panose="05000000000000000000" pitchFamily="2" charset="2"/>
              <a:buChar char="ü"/>
            </a:pPr>
            <a:r>
              <a:rPr lang="en-US" sz="1600" dirty="0">
                <a:latin typeface="Abadi" panose="020B0604020202020204" pitchFamily="34" charset="0"/>
              </a:rPr>
              <a:t> Decision Trees </a:t>
            </a:r>
          </a:p>
          <a:p>
            <a:pPr lvl="1">
              <a:lnSpc>
                <a:spcPct val="100000"/>
              </a:lnSpc>
              <a:spcBef>
                <a:spcPts val="1400"/>
              </a:spcBef>
              <a:buFont typeface="Wingdings" panose="05000000000000000000" pitchFamily="2" charset="2"/>
              <a:buChar char="ü"/>
            </a:pPr>
            <a:r>
              <a:rPr lang="en-US" sz="1600" dirty="0">
                <a:latin typeface="Abadi" panose="020B0604020202020204" pitchFamily="34" charset="0"/>
              </a:rPr>
              <a:t>Support Vector Machine (SVM</a:t>
            </a:r>
          </a:p>
          <a:p>
            <a:pPr marL="457200" lvl="1" indent="0">
              <a:lnSpc>
                <a:spcPct val="100000"/>
              </a:lnSpc>
              <a:spcBef>
                <a:spcPts val="1400"/>
              </a:spcBef>
              <a:buNone/>
            </a:pPr>
            <a:r>
              <a:rPr lang="en-US" sz="1600" dirty="0">
                <a:latin typeface="Abadi" panose="020B0604020202020204" pitchFamily="34" charset="0"/>
              </a:rPr>
              <a:t>Each of these methods splits the data into testing and training sets, it was used </a:t>
            </a:r>
            <a:r>
              <a:rPr lang="en-US" sz="1600" b="1" dirty="0">
                <a:latin typeface="Abadi" panose="020B0604020202020204" pitchFamily="34" charset="0"/>
              </a:rPr>
              <a:t>accuracy</a:t>
            </a:r>
            <a:r>
              <a:rPr lang="en-US" sz="1600" dirty="0">
                <a:latin typeface="Abadi" panose="020B0604020202020204" pitchFamily="34" charset="0"/>
              </a:rPr>
              <a:t> as the metric for the model, and also, it was improved the model using feature engineering and algorithm tuning. </a:t>
            </a:r>
          </a:p>
          <a:p>
            <a:r>
              <a:rPr lang="en-US" dirty="0">
                <a:hlinkClick r:id="rId3"/>
              </a:rPr>
              <a:t>https://github.com/HellemWanilda/Applied-Data-Science-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46029"/>
            <a:ext cx="11258726" cy="3700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gn="just">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gn="just">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254642"/>
            <a:ext cx="12191999" cy="442314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From the plot above it can be conclused that:</a:t>
            </a:r>
          </a:p>
          <a:p>
            <a:pPr lvl="1">
              <a:lnSpc>
                <a:spcPct val="100000"/>
              </a:lnSpc>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CCAFS SLC 40 it is the most common launch site </a:t>
            </a:r>
          </a:p>
          <a:p>
            <a:pPr lvl="1">
              <a:lnSpc>
                <a:spcPct val="100000"/>
              </a:lnSpc>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The larger the flight amount at a launch site, the greater the success rate at  a launch site</a:t>
            </a:r>
          </a:p>
          <a:p>
            <a:pPr lvl="1">
              <a:lnSpc>
                <a:spcPct val="100000"/>
              </a:lnSpc>
              <a:spcBef>
                <a:spcPts val="1400"/>
              </a:spcBef>
              <a:buFont typeface="Wingdings" panose="05000000000000000000" pitchFamily="2" charset="2"/>
              <a:buChar char="ü"/>
            </a:pPr>
            <a:r>
              <a:rPr lang="en-US" sz="1600" dirty="0">
                <a:solidFill>
                  <a:schemeClr val="accent3">
                    <a:lumMod val="25000"/>
                  </a:schemeClr>
                </a:solidFill>
                <a:latin typeface="Abadi" panose="020B0604020104020204" pitchFamily="34" charset="0"/>
              </a:rPr>
              <a:t> launches have a 66.6% of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7494C42-3A3E-4368-8B7C-EB447141EBEE}"/>
              </a:ext>
            </a:extLst>
          </p:cNvPr>
          <p:cNvPicPr>
            <a:picLocks noChangeAspect="1"/>
          </p:cNvPicPr>
          <p:nvPr/>
        </p:nvPicPr>
        <p:blipFill>
          <a:blip r:embed="rId3"/>
          <a:stretch>
            <a:fillRect/>
          </a:stretch>
        </p:blipFill>
        <p:spPr>
          <a:xfrm>
            <a:off x="1871329" y="1754121"/>
            <a:ext cx="5964865" cy="197790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5152" y="1347695"/>
            <a:ext cx="10781927" cy="4202500"/>
          </a:xfrm>
          <a:prstGeom prst="rect">
            <a:avLst/>
          </a:prstGeom>
          <a:solidFill>
            <a:schemeClr val="accent1">
              <a:lumMod val="20000"/>
              <a:lumOff val="80000"/>
            </a:schemeClr>
          </a:solidFill>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07805"/>
            <a:ext cx="11421989" cy="457354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VAFB-SLC does not launch any heavy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higher success rate was for the </a:t>
            </a:r>
            <a:r>
              <a:rPr lang="en-US" sz="2200" dirty="0" err="1">
                <a:solidFill>
                  <a:schemeClr val="accent3">
                    <a:lumMod val="25000"/>
                  </a:schemeClr>
                </a:solidFill>
                <a:latin typeface="Abadi" panose="020B0604020104020204" pitchFamily="34" charset="0"/>
              </a:rPr>
              <a:t>rockes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was for a launch site CCAFS SLC 40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A1FAB7F-E081-46A6-A7E5-B88A5BB82DE7}"/>
              </a:ext>
            </a:extLst>
          </p:cNvPr>
          <p:cNvPicPr>
            <a:picLocks noChangeAspect="1"/>
          </p:cNvPicPr>
          <p:nvPr/>
        </p:nvPicPr>
        <p:blipFill>
          <a:blip r:embed="rId3"/>
          <a:stretch>
            <a:fillRect/>
          </a:stretch>
        </p:blipFill>
        <p:spPr>
          <a:xfrm>
            <a:off x="1626780" y="1666686"/>
            <a:ext cx="4752755" cy="215040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7172"/>
            <a:ext cx="11421989" cy="459653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GEO, HEO, SSO, VLEO and ES-L1 had the most success rate by mean</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01D68EB-D5EB-4367-933F-5535BC5D51D6}"/>
              </a:ext>
            </a:extLst>
          </p:cNvPr>
          <p:cNvPicPr>
            <a:picLocks noChangeAspect="1"/>
          </p:cNvPicPr>
          <p:nvPr/>
        </p:nvPicPr>
        <p:blipFill>
          <a:blip r:embed="rId3"/>
          <a:stretch>
            <a:fillRect/>
          </a:stretch>
        </p:blipFill>
        <p:spPr>
          <a:xfrm>
            <a:off x="1334016" y="1833990"/>
            <a:ext cx="5146988" cy="238713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04212"/>
            <a:ext cx="11421989" cy="428851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plot bellow, it can be seen that, LEO orbit success apparently it is correlated to the number of flights and there is no relationship for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64DA11E-7186-4A1F-88DD-5B8B0C93271D}"/>
              </a:ext>
            </a:extLst>
          </p:cNvPr>
          <p:cNvPicPr>
            <a:picLocks noChangeAspect="1"/>
          </p:cNvPicPr>
          <p:nvPr/>
        </p:nvPicPr>
        <p:blipFill>
          <a:blip r:embed="rId3"/>
          <a:stretch>
            <a:fillRect/>
          </a:stretch>
        </p:blipFill>
        <p:spPr>
          <a:xfrm>
            <a:off x="2658140" y="1754371"/>
            <a:ext cx="5273748" cy="22222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838200" y="1307804"/>
            <a:ext cx="5181600" cy="471776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successfully heavy payloads for the Polar, LEO and ISS </a:t>
            </a:r>
          </a:p>
        </p:txBody>
      </p:sp>
      <p:pic>
        <p:nvPicPr>
          <p:cNvPr id="10" name="Content Placeholder 9">
            <a:extLst>
              <a:ext uri="{FF2B5EF4-FFF2-40B4-BE49-F238E27FC236}">
                <a16:creationId xmlns:a16="http://schemas.microsoft.com/office/drawing/2014/main" id="{19CCD8B1-357B-4DEB-AC02-E4B2144DF671}"/>
              </a:ext>
            </a:extLst>
          </p:cNvPr>
          <p:cNvPicPr>
            <a:picLocks noGrp="1" noChangeAspect="1"/>
          </p:cNvPicPr>
          <p:nvPr>
            <p:ph sz="half" idx="2"/>
          </p:nvPr>
        </p:nvPicPr>
        <p:blipFill>
          <a:blip r:embed="rId3"/>
          <a:stretch>
            <a:fillRect/>
          </a:stretch>
        </p:blipFill>
        <p:spPr>
          <a:xfrm>
            <a:off x="6172200" y="1307804"/>
            <a:ext cx="5598042" cy="3817089"/>
          </a:xfr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1127822"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Please follow the link below to see the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https://github.com/HellemWanilda/Applied-Data-Science-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line chart, it can be seen that there is a significant improvement since 2014 and it was increasing until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5703" y="1253331"/>
            <a:ext cx="9745589" cy="4351338"/>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Launch site names: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r>
              <a:rPr lang="en-US" sz="2200" dirty="0">
                <a:solidFill>
                  <a:schemeClr val="accent3">
                    <a:lumMod val="25000"/>
                  </a:schemeClr>
                </a:solidFill>
                <a:latin typeface="Abadi" panose="020B0604020104020204" pitchFamily="34" charset="0"/>
              </a:rPr>
              <a:t>It was use the DISTINCT key word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4FEA470-25E4-4A5C-A791-90BCFC70A1CE}"/>
              </a:ext>
            </a:extLst>
          </p:cNvPr>
          <p:cNvPicPr>
            <a:picLocks noChangeAspect="1"/>
          </p:cNvPicPr>
          <p:nvPr/>
        </p:nvPicPr>
        <p:blipFill>
          <a:blip r:embed="rId3"/>
          <a:stretch>
            <a:fillRect/>
          </a:stretch>
        </p:blipFill>
        <p:spPr>
          <a:xfrm>
            <a:off x="4433113" y="1788140"/>
            <a:ext cx="3325773" cy="18802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7486"/>
            <a:ext cx="1086200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above shows the result of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9349B23-52DA-4CFC-A5AA-CCE14F330587}"/>
              </a:ext>
            </a:extLst>
          </p:cNvPr>
          <p:cNvPicPr>
            <a:picLocks noChangeAspect="1"/>
          </p:cNvPicPr>
          <p:nvPr/>
        </p:nvPicPr>
        <p:blipFill>
          <a:blip r:embed="rId3"/>
          <a:stretch>
            <a:fillRect/>
          </a:stretch>
        </p:blipFill>
        <p:spPr>
          <a:xfrm>
            <a:off x="2073349" y="1297487"/>
            <a:ext cx="6134438" cy="298743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Calculus of the total payload carried by boosters from NASA: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865BD82-CA15-44B7-9349-5A4E152690D9}"/>
              </a:ext>
            </a:extLst>
          </p:cNvPr>
          <p:cNvPicPr>
            <a:picLocks noChangeAspect="1"/>
          </p:cNvPicPr>
          <p:nvPr/>
        </p:nvPicPr>
        <p:blipFill>
          <a:blip r:embed="rId3"/>
          <a:stretch>
            <a:fillRect/>
          </a:stretch>
        </p:blipFill>
        <p:spPr>
          <a:xfrm>
            <a:off x="2249873" y="2611057"/>
            <a:ext cx="6581454" cy="229878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6493"/>
            <a:ext cx="8516678" cy="372207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was calculated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CFD303A-57F3-4185-B6A8-925808A36C41}"/>
              </a:ext>
            </a:extLst>
          </p:cNvPr>
          <p:cNvPicPr>
            <a:picLocks noChangeAspect="1"/>
          </p:cNvPicPr>
          <p:nvPr/>
        </p:nvPicPr>
        <p:blipFill>
          <a:blip r:embed="rId3"/>
          <a:stretch>
            <a:fillRect/>
          </a:stretch>
        </p:blipFill>
        <p:spPr>
          <a:xfrm>
            <a:off x="2743200" y="2414984"/>
            <a:ext cx="5548705" cy="31465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Above it can be seen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85A270B-2373-4AD1-B101-8E2B2791910A}"/>
              </a:ext>
            </a:extLst>
          </p:cNvPr>
          <p:cNvPicPr>
            <a:picLocks noChangeAspect="1"/>
          </p:cNvPicPr>
          <p:nvPr/>
        </p:nvPicPr>
        <p:blipFill>
          <a:blip r:embed="rId3"/>
          <a:stretch>
            <a:fillRect/>
          </a:stretch>
        </p:blipFill>
        <p:spPr>
          <a:xfrm>
            <a:off x="2594344" y="2147777"/>
            <a:ext cx="5975498" cy="270067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4950" y="43078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733A0BB9-5DCA-4916-BA83-E94B0B88A4C6}"/>
              </a:ext>
            </a:extLst>
          </p:cNvPr>
          <p:cNvSpPr txBox="1"/>
          <p:nvPr/>
        </p:nvSpPr>
        <p:spPr>
          <a:xfrm>
            <a:off x="246944" y="1304027"/>
            <a:ext cx="11561734" cy="5421997"/>
          </a:xfrm>
          <a:prstGeom prst="rect">
            <a:avLst/>
          </a:prstGeom>
          <a:solidFill>
            <a:schemeClr val="accent1">
              <a:lumMod val="20000"/>
              <a:lumOff val="80000"/>
            </a:schemeClr>
          </a:solidFill>
        </p:spPr>
        <p:txBody>
          <a:bodyPr wrap="square" rtlCol="0">
            <a:spAutoFit/>
          </a:bodyPr>
          <a:lstStyle/>
          <a:p>
            <a:pPr algn="just">
              <a:spcBef>
                <a:spcPts val="1400"/>
              </a:spcBef>
            </a:pPr>
            <a:r>
              <a:rPr lang="en-US" sz="2400" dirty="0">
                <a:latin typeface="Abadi" panose="020B0604020202020204" pitchFamily="34" charset="0"/>
                <a:cs typeface="Times New Roman" panose="02020603050405020304" pitchFamily="18" charset="0"/>
              </a:rPr>
              <a:t>This project is </a:t>
            </a:r>
            <a:r>
              <a:rPr lang="en-US" sz="2400" b="0" i="0" dirty="0">
                <a:solidFill>
                  <a:srgbClr val="212529"/>
                </a:solidFill>
                <a:effectLst/>
                <a:latin typeface="Abadi" panose="020B0604020202020204" pitchFamily="34" charset="0"/>
                <a:cs typeface="Times New Roman" panose="02020603050405020304" pitchFamily="18" charset="0"/>
              </a:rPr>
              <a:t>based on the analyzes of SpaceX data, with a strong predictive value of machine learning model that has a 88.7% of accuracy rate.</a:t>
            </a:r>
            <a:r>
              <a:rPr lang="en-US" sz="2400" dirty="0">
                <a:latin typeface="Abadi" panose="020B0604020202020204" pitchFamily="34" charset="0"/>
                <a:cs typeface="Times New Roman" panose="02020603050405020304" pitchFamily="18" charset="0"/>
              </a:rPr>
              <a:t> The methodology used implied </a:t>
            </a:r>
          </a:p>
          <a:p>
            <a:pPr marL="457200" indent="-457200" algn="just">
              <a:spcBef>
                <a:spcPts val="1400"/>
              </a:spcBef>
              <a:buFont typeface="+mj-lt"/>
              <a:buAutoNum type="alphaLcParenR"/>
            </a:pPr>
            <a:r>
              <a:rPr lang="en-US" sz="2400" b="1" dirty="0">
                <a:solidFill>
                  <a:schemeClr val="accent3">
                    <a:lumMod val="25000"/>
                  </a:schemeClr>
                </a:solidFill>
                <a:latin typeface="Abadi" panose="020B0604020202020204" pitchFamily="34" charset="0"/>
                <a:cs typeface="Times New Roman" panose="02020603050405020304" pitchFamily="18" charset="0"/>
              </a:rPr>
              <a:t>Data collection</a:t>
            </a:r>
            <a:r>
              <a:rPr lang="en-US" sz="2400" dirty="0">
                <a:solidFill>
                  <a:schemeClr val="accent3">
                    <a:lumMod val="25000"/>
                  </a:schemeClr>
                </a:solidFill>
                <a:latin typeface="Abadi" panose="020B0604020202020204" pitchFamily="34" charset="0"/>
                <a:cs typeface="Times New Roman" panose="02020603050405020304" pitchFamily="18" charset="0"/>
              </a:rPr>
              <a:t>: to </a:t>
            </a:r>
            <a:r>
              <a:rPr lang="en-US" sz="2400" b="0" i="0" dirty="0">
                <a:solidFill>
                  <a:srgbClr val="000000"/>
                </a:solidFill>
                <a:effectLst/>
                <a:latin typeface="Abadi" panose="020B0604020202020204" pitchFamily="34" charset="0"/>
              </a:rPr>
              <a:t>predict if the Falcon 9 first stage will land successfully, if so, also determine the cost of a launch.</a:t>
            </a:r>
            <a:endParaRPr lang="en-US" sz="2400" dirty="0">
              <a:solidFill>
                <a:schemeClr val="accent3">
                  <a:lumMod val="25000"/>
                </a:schemeClr>
              </a:solidFill>
              <a:latin typeface="Abadi" panose="020B0604020202020204" pitchFamily="34" charset="0"/>
              <a:cs typeface="Times New Roman" panose="02020603050405020304" pitchFamily="18" charset="0"/>
            </a:endParaRPr>
          </a:p>
          <a:p>
            <a:pPr marL="457200" indent="-457200" algn="just">
              <a:spcBef>
                <a:spcPts val="1400"/>
              </a:spcBef>
              <a:buFont typeface="+mj-lt"/>
              <a:buAutoNum type="alphaLcParenR"/>
            </a:pPr>
            <a:r>
              <a:rPr lang="en-US" sz="2400" b="1" dirty="0">
                <a:solidFill>
                  <a:schemeClr val="accent3">
                    <a:lumMod val="25000"/>
                  </a:schemeClr>
                </a:solidFill>
                <a:latin typeface="Abadi" panose="020B0604020202020204" pitchFamily="34" charset="0"/>
                <a:cs typeface="Times New Roman" panose="02020603050405020304" pitchFamily="18" charset="0"/>
              </a:rPr>
              <a:t>Data wrangling</a:t>
            </a:r>
            <a:r>
              <a:rPr lang="en-US" sz="2400" dirty="0">
                <a:solidFill>
                  <a:schemeClr val="accent3">
                    <a:lumMod val="25000"/>
                  </a:schemeClr>
                </a:solidFill>
                <a:latin typeface="Abadi" panose="020B0604020202020204" pitchFamily="34" charset="0"/>
                <a:cs typeface="Times New Roman" panose="02020603050405020304" pitchFamily="18" charset="0"/>
              </a:rPr>
              <a:t>: to </a:t>
            </a:r>
            <a:r>
              <a:rPr lang="en-US" sz="2400" b="0" i="0" dirty="0">
                <a:solidFill>
                  <a:srgbClr val="000000"/>
                </a:solidFill>
                <a:effectLst/>
                <a:latin typeface="Abadi" panose="020B0604020202020204" pitchFamily="34" charset="0"/>
              </a:rPr>
              <a:t>perform some EDA to find some patterns in the data and determine what would be the label for training supervised models.</a:t>
            </a:r>
            <a:endParaRPr lang="en-US" sz="2400" dirty="0">
              <a:solidFill>
                <a:schemeClr val="accent3">
                  <a:lumMod val="25000"/>
                </a:schemeClr>
              </a:solidFill>
              <a:latin typeface="Abadi" panose="020B0604020202020204" pitchFamily="34" charset="0"/>
              <a:cs typeface="Times New Roman" panose="02020603050405020304" pitchFamily="18" charset="0"/>
            </a:endParaRPr>
          </a:p>
          <a:p>
            <a:pPr marL="457200" indent="-457200" algn="just">
              <a:spcBef>
                <a:spcPts val="1400"/>
              </a:spcBef>
              <a:buFont typeface="+mj-lt"/>
              <a:buAutoNum type="alphaLcParenR"/>
            </a:pPr>
            <a:r>
              <a:rPr lang="en-US" sz="2400" b="1" dirty="0">
                <a:solidFill>
                  <a:schemeClr val="accent3">
                    <a:lumMod val="25000"/>
                  </a:schemeClr>
                </a:solidFill>
                <a:latin typeface="Abadi" panose="020B0604020202020204" pitchFamily="34" charset="0"/>
                <a:cs typeface="Times New Roman" panose="02020603050405020304" pitchFamily="18" charset="0"/>
              </a:rPr>
              <a:t>Exploratory data analysis (EDA) using visualization and SQL: </a:t>
            </a:r>
            <a:r>
              <a:rPr lang="en-US" sz="2400" dirty="0">
                <a:solidFill>
                  <a:schemeClr val="accent3">
                    <a:lumMod val="25000"/>
                  </a:schemeClr>
                </a:solidFill>
                <a:latin typeface="Abadi" panose="020B0604020202020204" pitchFamily="34" charset="0"/>
                <a:cs typeface="Times New Roman" panose="02020603050405020304" pitchFamily="18" charset="0"/>
              </a:rPr>
              <a:t>to</a:t>
            </a:r>
            <a:r>
              <a:rPr lang="en-US" sz="2400" b="1" dirty="0">
                <a:solidFill>
                  <a:schemeClr val="accent3">
                    <a:lumMod val="25000"/>
                  </a:schemeClr>
                </a:solidFill>
                <a:latin typeface="Abadi" panose="020B0604020202020204" pitchFamily="34" charset="0"/>
                <a:cs typeface="Times New Roman" panose="02020603050405020304" pitchFamily="18" charset="0"/>
              </a:rPr>
              <a:t> </a:t>
            </a:r>
            <a:r>
              <a:rPr lang="en-US" sz="2400" b="0" i="0" dirty="0">
                <a:solidFill>
                  <a:srgbClr val="000000"/>
                </a:solidFill>
                <a:effectLst/>
                <a:latin typeface="Abadi" panose="020B0604020202020204" pitchFamily="34" charset="0"/>
              </a:rPr>
              <a:t>determine if the first stage will land, </a:t>
            </a:r>
            <a:r>
              <a:rPr lang="en-US" sz="2400" dirty="0">
                <a:solidFill>
                  <a:srgbClr val="000000"/>
                </a:solidFill>
                <a:latin typeface="Abadi" panose="020B0604020202020204" pitchFamily="34" charset="0"/>
              </a:rPr>
              <a:t>in order to </a:t>
            </a:r>
            <a:r>
              <a:rPr lang="en-US" sz="2400" b="0" i="0" dirty="0">
                <a:solidFill>
                  <a:srgbClr val="000000"/>
                </a:solidFill>
                <a:effectLst/>
                <a:latin typeface="Abadi" panose="020B0604020202020204" pitchFamily="34" charset="0"/>
              </a:rPr>
              <a:t>determine the cost of a launch.</a:t>
            </a:r>
            <a:endParaRPr lang="en-US" sz="2400" b="1" dirty="0">
              <a:solidFill>
                <a:schemeClr val="accent3">
                  <a:lumMod val="25000"/>
                </a:schemeClr>
              </a:solidFill>
              <a:latin typeface="Abadi" panose="020B0604020202020204" pitchFamily="34" charset="0"/>
              <a:cs typeface="Times New Roman" panose="02020603050405020304" pitchFamily="18" charset="0"/>
            </a:endParaRPr>
          </a:p>
          <a:p>
            <a:pPr marL="457200" indent="-457200" algn="just">
              <a:spcBef>
                <a:spcPts val="1400"/>
              </a:spcBef>
              <a:buFont typeface="+mj-lt"/>
              <a:buAutoNum type="alphaLcParenR"/>
            </a:pPr>
            <a:r>
              <a:rPr lang="en-US" sz="2400" b="1" dirty="0">
                <a:solidFill>
                  <a:schemeClr val="accent3">
                    <a:lumMod val="25000"/>
                  </a:schemeClr>
                </a:solidFill>
                <a:latin typeface="Abadi" panose="020B0604020202020204" pitchFamily="34" charset="0"/>
                <a:cs typeface="Times New Roman" panose="02020603050405020304" pitchFamily="18" charset="0"/>
              </a:rPr>
              <a:t>Interactive visual analytics using Folium and Plotly Dash: </a:t>
            </a:r>
            <a:r>
              <a:rPr lang="en-US" sz="2400" dirty="0">
                <a:solidFill>
                  <a:schemeClr val="accent3">
                    <a:lumMod val="25000"/>
                  </a:schemeClr>
                </a:solidFill>
                <a:latin typeface="Abadi" panose="020B0604020202020204" pitchFamily="34" charset="0"/>
                <a:cs typeface="Times New Roman" panose="02020603050405020304" pitchFamily="18" charset="0"/>
              </a:rPr>
              <a:t>to perform more interactive visualization tools </a:t>
            </a:r>
            <a:endParaRPr lang="en-US" sz="2400" b="1" dirty="0">
              <a:solidFill>
                <a:schemeClr val="accent3">
                  <a:lumMod val="25000"/>
                </a:schemeClr>
              </a:solidFill>
              <a:latin typeface="Abadi" panose="020B0604020202020204" pitchFamily="34" charset="0"/>
              <a:cs typeface="Times New Roman" panose="02020603050405020304" pitchFamily="18" charset="0"/>
            </a:endParaRPr>
          </a:p>
          <a:p>
            <a:pPr marL="457200" indent="-457200" algn="just">
              <a:spcBef>
                <a:spcPts val="1400"/>
              </a:spcBef>
              <a:buFont typeface="+mj-lt"/>
              <a:buAutoNum type="alphaLcParenR"/>
            </a:pPr>
            <a:r>
              <a:rPr lang="en-US" sz="2400" b="1" dirty="0">
                <a:solidFill>
                  <a:schemeClr val="accent3">
                    <a:lumMod val="25000"/>
                  </a:schemeClr>
                </a:solidFill>
                <a:latin typeface="Abadi" panose="020B0604020202020204" pitchFamily="34" charset="0"/>
                <a:cs typeface="Times New Roman" panose="02020603050405020304" pitchFamily="18" charset="0"/>
              </a:rPr>
              <a:t>Predictive analysis using classification models</a:t>
            </a:r>
            <a:endParaRPr lang="en-US" sz="2400" b="1" dirty="0">
              <a:latin typeface="Abadi"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F8E0BDC-5848-400D-9018-5C16C97EDE58}"/>
              </a:ext>
            </a:extLst>
          </p:cNvPr>
          <p:cNvPicPr>
            <a:picLocks noGrp="1" noChangeAspect="1"/>
          </p:cNvPicPr>
          <p:nvPr>
            <p:ph type="pic" idx="1"/>
          </p:nvPr>
        </p:nvPicPr>
        <p:blipFill>
          <a:blip r:embed="rId3"/>
          <a:srcRect t="15305" b="15305"/>
          <a:stretch>
            <a:fillRect/>
          </a:stretch>
        </p:blipFill>
        <p:spPr>
          <a:xfrm>
            <a:off x="5061098" y="1266290"/>
            <a:ext cx="6396874" cy="3560891"/>
          </a:xfr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8" y="1266290"/>
            <a:ext cx="4221309" cy="3858603"/>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List of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55A86B9-D787-4D81-8AAF-F8B9D8012404}"/>
              </a:ext>
            </a:extLst>
          </p:cNvPr>
          <p:cNvPicPr>
            <a:picLocks noChangeAspect="1"/>
          </p:cNvPicPr>
          <p:nvPr/>
        </p:nvPicPr>
        <p:blipFill>
          <a:blip r:embed="rId3"/>
          <a:stretch>
            <a:fillRect/>
          </a:stretch>
        </p:blipFill>
        <p:spPr>
          <a:xfrm>
            <a:off x="3045342" y="1703127"/>
            <a:ext cx="4578203" cy="287950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7351" y="1300217"/>
            <a:ext cx="11238072" cy="38459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the names of the booster which the maximum payload mass carried: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CBAEACA8-5AE4-4997-986B-6D763CF495AF}"/>
              </a:ext>
            </a:extLst>
          </p:cNvPr>
          <p:cNvPicPr>
            <a:picLocks noChangeAspect="1"/>
          </p:cNvPicPr>
          <p:nvPr/>
        </p:nvPicPr>
        <p:blipFill>
          <a:blip r:embed="rId3"/>
          <a:stretch>
            <a:fillRect/>
          </a:stretch>
        </p:blipFill>
        <p:spPr>
          <a:xfrm>
            <a:off x="2254102" y="2020187"/>
            <a:ext cx="5855666" cy="276446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are the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7B506CB-4918-43D4-A641-8CBA84088726}"/>
              </a:ext>
            </a:extLst>
          </p:cNvPr>
          <p:cNvPicPr>
            <a:picLocks noChangeAspect="1"/>
          </p:cNvPicPr>
          <p:nvPr/>
        </p:nvPicPr>
        <p:blipFill>
          <a:blip r:embed="rId3"/>
          <a:stretch>
            <a:fillRect/>
          </a:stretch>
        </p:blipFill>
        <p:spPr>
          <a:xfrm>
            <a:off x="3253563" y="2254102"/>
            <a:ext cx="5135525" cy="26687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Count of landing outcomes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E957C34-B463-45D2-951E-6DA0C2D6746B}"/>
              </a:ext>
            </a:extLst>
          </p:cNvPr>
          <p:cNvPicPr>
            <a:picLocks noChangeAspect="1"/>
          </p:cNvPicPr>
          <p:nvPr/>
        </p:nvPicPr>
        <p:blipFill>
          <a:blip r:embed="rId3"/>
          <a:stretch>
            <a:fillRect/>
          </a:stretch>
        </p:blipFill>
        <p:spPr>
          <a:xfrm>
            <a:off x="3229953" y="2291361"/>
            <a:ext cx="5595715" cy="280163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53391" y="1253331"/>
            <a:ext cx="6047139" cy="3680176"/>
          </a:xfrm>
          <a:prstGeom prst="rect">
            <a:avLst/>
          </a:prstGeom>
        </p:spPr>
        <p:txBody>
          <a:bodyPr lIns="91440" tIns="45720" rIns="91440" bIns="45720" anchor="t">
            <a:normAutofit fontScale="40000" lnSpcReduction="20000"/>
          </a:bodyPr>
          <a:lstStyle/>
          <a:p>
            <a:pPr marL="0" indent="0" algn="just">
              <a:spcBef>
                <a:spcPts val="1400"/>
              </a:spcBef>
              <a:buNone/>
            </a:pPr>
            <a:r>
              <a:rPr lang="en-US" sz="3500" dirty="0">
                <a:latin typeface="Abadi" panose="020B0604020202020204" pitchFamily="34" charset="0"/>
                <a:cs typeface="Times New Roman" panose="02020603050405020304" pitchFamily="18" charset="0"/>
              </a:rPr>
              <a:t>Launch sites are in close proximity to coastline so they can fly over the ocean during launch, for at least two safety reasons-- (1) crew has option to abort launch and attempt water landing (2) minimize people and property at risk from falling debris.</a:t>
            </a:r>
          </a:p>
          <a:p>
            <a:pPr marL="0" indent="0" algn="just">
              <a:spcBef>
                <a:spcPts val="1400"/>
              </a:spcBef>
              <a:buNone/>
            </a:pPr>
            <a:r>
              <a:rPr lang="en-US" sz="3500" dirty="0">
                <a:latin typeface="Abadi" panose="020B0604020202020204" pitchFamily="34" charset="0"/>
                <a:cs typeface="Times New Roman" panose="02020603050405020304" pitchFamily="18" charset="0"/>
              </a:rPr>
              <a:t> Launch sites are in close proximity to highways, which allows for easily transport required people and property.</a:t>
            </a:r>
          </a:p>
          <a:p>
            <a:pPr marL="0" indent="0" algn="just">
              <a:spcBef>
                <a:spcPts val="1400"/>
              </a:spcBef>
              <a:buNone/>
            </a:pPr>
            <a:r>
              <a:rPr lang="en-US" sz="3500" dirty="0">
                <a:latin typeface="Abadi" panose="020B0604020202020204" pitchFamily="34" charset="0"/>
                <a:cs typeface="Times New Roman" panose="02020603050405020304" pitchFamily="18" charset="0"/>
              </a:rPr>
              <a:t>Launch sites are in close proximity to railways, which allows transport for heavy cargo.</a:t>
            </a:r>
          </a:p>
          <a:p>
            <a:pPr marL="0" indent="0" algn="just">
              <a:spcBef>
                <a:spcPts val="1400"/>
              </a:spcBef>
              <a:buNone/>
            </a:pPr>
            <a:r>
              <a:rPr lang="en-US" sz="3500" dirty="0">
                <a:latin typeface="Abadi" panose="020B0604020202020204" pitchFamily="34" charset="0"/>
                <a:cs typeface="Times New Roman" panose="02020603050405020304" pitchFamily="18" charset="0"/>
              </a:rPr>
              <a:t>Launch sites are in close proximity to equator to minimize fuel consumption by using Earth's ~ 30km/sec eastward spin to help spaceships get into orbit.</a:t>
            </a:r>
          </a:p>
          <a:p>
            <a:pPr marL="0" indent="0" algn="just">
              <a:spcBef>
                <a:spcPts val="1400"/>
              </a:spcBef>
              <a:buNone/>
            </a:pPr>
            <a:r>
              <a:rPr lang="en-US" sz="3500" dirty="0">
                <a:latin typeface="Abadi" panose="020B0604020202020204" pitchFamily="34" charset="0"/>
                <a:cs typeface="Times New Roman" panose="02020603050405020304" pitchFamily="18" charset="0"/>
              </a:rPr>
              <a:t>Launch sites are not in close proximity to cities, which minimizes danger to population dense areas.</a:t>
            </a:r>
          </a:p>
          <a:p>
            <a:pPr marL="0" indent="0" algn="just">
              <a:spcBef>
                <a:spcPts val="1400"/>
              </a:spcBef>
              <a:buNone/>
            </a:pPr>
            <a:r>
              <a:rPr lang="en-US" sz="3500" b="0" i="0" dirty="0">
                <a:solidFill>
                  <a:srgbClr val="000000"/>
                </a:solidFill>
                <a:effectLst/>
                <a:latin typeface="Abadi" panose="020B0604020202020204" pitchFamily="34" charset="0"/>
              </a:rPr>
              <a:t>After comparing accuracy of all methods used in the </a:t>
            </a:r>
            <a:r>
              <a:rPr lang="en-US" sz="3500" dirty="0">
                <a:solidFill>
                  <a:srgbClr val="000000"/>
                </a:solidFill>
                <a:latin typeface="Abadi" panose="020B0604020202020204" pitchFamily="34" charset="0"/>
              </a:rPr>
              <a:t>predictive analysis </a:t>
            </a:r>
            <a:r>
              <a:rPr lang="en-US" sz="3500" b="0" i="0" dirty="0">
                <a:solidFill>
                  <a:srgbClr val="000000"/>
                </a:solidFill>
                <a:effectLst/>
                <a:latin typeface="Abadi" panose="020B0604020202020204" pitchFamily="34" charset="0"/>
              </a:rPr>
              <a:t>, it was conclused that, they all preformed practically the same, except for tree which fit train data slightly better but test data worse.</a:t>
            </a:r>
            <a:endParaRPr lang="en-US" sz="3500" dirty="0">
              <a:latin typeface="Abadi" panose="020B0604020202020204" pitchFamily="34" charset="0"/>
              <a:cs typeface="Times New Roman" panose="02020603050405020304" pitchFamily="18" charset="0"/>
            </a:endParaRPr>
          </a:p>
          <a:p>
            <a:endParaRPr lang="en-US" dirty="0"/>
          </a:p>
        </p:txBody>
      </p:sp>
      <p:pic>
        <p:nvPicPr>
          <p:cNvPr id="8" name="Content Placeholder 7">
            <a:extLst>
              <a:ext uri="{FF2B5EF4-FFF2-40B4-BE49-F238E27FC236}">
                <a16:creationId xmlns:a16="http://schemas.microsoft.com/office/drawing/2014/main" id="{29E86ECD-1C0B-4FE5-9587-AC9553D3FC0C}"/>
              </a:ext>
            </a:extLst>
          </p:cNvPr>
          <p:cNvPicPr>
            <a:picLocks noGrp="1" noChangeAspect="1"/>
          </p:cNvPicPr>
          <p:nvPr>
            <p:ph sz="half" idx="2"/>
          </p:nvPr>
        </p:nvPicPr>
        <p:blipFill>
          <a:blip r:embed="rId3"/>
          <a:stretch>
            <a:fillRect/>
          </a:stretch>
        </p:blipFill>
        <p:spPr>
          <a:xfrm>
            <a:off x="6900530" y="1317101"/>
            <a:ext cx="5076924" cy="3839690"/>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942372" y="608063"/>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folium</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5E990B-8A74-4C27-A104-9EE90ABEF22C}"/>
              </a:ext>
            </a:extLst>
          </p:cNvPr>
          <p:cNvSpPr>
            <a:spLocks noGrp="1"/>
          </p:cNvSpPr>
          <p:nvPr>
            <p:ph sz="half" idx="1"/>
          </p:nvPr>
        </p:nvSpPr>
        <p:spPr>
          <a:xfrm>
            <a:off x="846210" y="1368425"/>
            <a:ext cx="5671547" cy="4351338"/>
          </a:xfrm>
        </p:spPr>
        <p:txBody>
          <a:bodyPr/>
          <a:lstStyle/>
          <a:p>
            <a:endParaRPr lang="en-US" dirty="0"/>
          </a:p>
          <a:p>
            <a:endParaRPr lang="en-US" dirty="0"/>
          </a:p>
          <a:p>
            <a:endParaRPr lang="en-US" dirty="0"/>
          </a:p>
          <a:p>
            <a:pPr marL="0" indent="0">
              <a:buNone/>
            </a:pPr>
            <a:r>
              <a:rPr lang="en-US" dirty="0"/>
              <a:t>Results of launches with green and red markes showing the successful and failure respectively</a:t>
            </a:r>
          </a:p>
        </p:txBody>
      </p:sp>
      <p:pic>
        <p:nvPicPr>
          <p:cNvPr id="9" name="Content Placeholder 8">
            <a:extLst>
              <a:ext uri="{FF2B5EF4-FFF2-40B4-BE49-F238E27FC236}">
                <a16:creationId xmlns:a16="http://schemas.microsoft.com/office/drawing/2014/main" id="{3CD2CD1A-0040-4384-B8A2-445DC5BDC7B9}"/>
              </a:ext>
            </a:extLst>
          </p:cNvPr>
          <p:cNvPicPr>
            <a:picLocks noGrp="1" noChangeAspect="1"/>
          </p:cNvPicPr>
          <p:nvPr>
            <p:ph sz="half" idx="2"/>
          </p:nvPr>
        </p:nvPicPr>
        <p:blipFill>
          <a:blip r:embed="rId3"/>
          <a:stretch>
            <a:fillRect/>
          </a:stretch>
        </p:blipFill>
        <p:spPr>
          <a:xfrm>
            <a:off x="6613451" y="1368425"/>
            <a:ext cx="5454502" cy="3937222"/>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Folium Map - Screenshot 2</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FA04A04-A3B2-45DE-85AC-68BD8E1BF419}"/>
              </a:ext>
            </a:extLst>
          </p:cNvPr>
          <p:cNvPicPr>
            <a:picLocks noGrp="1" noChangeAspect="1"/>
          </p:cNvPicPr>
          <p:nvPr>
            <p:ph sz="half" idx="1"/>
          </p:nvPr>
        </p:nvPicPr>
        <p:blipFill>
          <a:blip r:embed="rId3"/>
          <a:stretch>
            <a:fillRect/>
          </a:stretch>
        </p:blipFill>
        <p:spPr>
          <a:xfrm>
            <a:off x="6169798" y="1825625"/>
            <a:ext cx="5184002" cy="3724569"/>
          </a:xfrm>
          <a:prstGeom prst="rect">
            <a:avLst/>
          </a:prstGeom>
        </p:spPr>
      </p:pic>
      <p:sp>
        <p:nvSpPr>
          <p:cNvPr id="7" name="Content Placeholder 6">
            <a:extLst>
              <a:ext uri="{FF2B5EF4-FFF2-40B4-BE49-F238E27FC236}">
                <a16:creationId xmlns:a16="http://schemas.microsoft.com/office/drawing/2014/main" id="{B4D59077-AAE3-49CB-803E-41CEF85C8CAA}"/>
              </a:ext>
            </a:extLst>
          </p:cNvPr>
          <p:cNvSpPr>
            <a:spLocks noGrp="1"/>
          </p:cNvSpPr>
          <p:nvPr>
            <p:ph sz="half" idx="2"/>
          </p:nvPr>
        </p:nvSpPr>
        <p:spPr>
          <a:xfrm>
            <a:off x="838200" y="1281718"/>
            <a:ext cx="5197549" cy="4390693"/>
          </a:xfrm>
        </p:spPr>
        <p:txBody>
          <a:bodyPr/>
          <a:lstStyle/>
          <a:p>
            <a:pPr algn="ctr"/>
            <a:endParaRPr lang="en-US" dirty="0"/>
          </a:p>
          <a:p>
            <a:pPr algn="ctr"/>
            <a:endParaRPr lang="en-US" dirty="0"/>
          </a:p>
          <a:p>
            <a:pPr algn="ctr"/>
            <a:endParaRPr lang="en-US" dirty="0"/>
          </a:p>
          <a:p>
            <a:pPr algn="ctr"/>
            <a:endParaRPr lang="en-US" dirty="0"/>
          </a:p>
          <a:p>
            <a:pPr marL="0" indent="0" algn="ctr">
              <a:buNone/>
            </a:pPr>
            <a:r>
              <a:rPr lang="en-US" dirty="0"/>
              <a:t>Larger population distance image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78355" y="73266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Folium Map - Screenshot 3</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733A0BB9-5DCA-4916-BA83-E94B0B88A4C6}"/>
              </a:ext>
            </a:extLst>
          </p:cNvPr>
          <p:cNvSpPr txBox="1"/>
          <p:nvPr/>
        </p:nvSpPr>
        <p:spPr>
          <a:xfrm>
            <a:off x="46734" y="1490007"/>
            <a:ext cx="11343165" cy="5478423"/>
          </a:xfrm>
          <a:prstGeom prst="rect">
            <a:avLst/>
          </a:prstGeom>
          <a:solidFill>
            <a:schemeClr val="accent1">
              <a:lumMod val="20000"/>
              <a:lumOff val="80000"/>
            </a:schemeClr>
          </a:solidFill>
        </p:spPr>
        <p:txBody>
          <a:bodyPr wrap="square" rtlCol="0">
            <a:spAutoFit/>
          </a:bodyPr>
          <a:lstStyle/>
          <a:p>
            <a:pPr algn="just">
              <a:spcBef>
                <a:spcPts val="1400"/>
              </a:spcBef>
            </a:pPr>
            <a:r>
              <a:rPr lang="en-US" sz="2000" b="1" dirty="0">
                <a:latin typeface="Abadi" panose="020B0604020202020204" pitchFamily="34" charset="0"/>
                <a:cs typeface="Times New Roman" panose="02020603050405020304" pitchFamily="18" charset="0"/>
              </a:rPr>
              <a:t>The results obtained demonstrated that: </a:t>
            </a:r>
          </a:p>
          <a:p>
            <a:pPr marL="171450" indent="-171450" algn="just">
              <a:spcBef>
                <a:spcPts val="1400"/>
              </a:spcBef>
              <a:buFont typeface="Arial" panose="020B0604020202020204" pitchFamily="34" charset="0"/>
              <a:buChar char="•"/>
            </a:pPr>
            <a:r>
              <a:rPr lang="en-US" sz="2000" dirty="0">
                <a:latin typeface="Abadi" panose="020B0604020202020204" pitchFamily="34" charset="0"/>
                <a:cs typeface="Times New Roman" panose="02020603050405020304" pitchFamily="18" charset="0"/>
              </a:rPr>
              <a:t>Launch sites are in close proximity to coastline so they can fly over the ocean during launch, for at least two safety reasons-- (1) crew has option to abort launch and attempt water landing (2) minimize people and property at risk from falling debris.</a:t>
            </a:r>
          </a:p>
          <a:p>
            <a:pPr marL="171450" indent="-171450" algn="just">
              <a:spcBef>
                <a:spcPts val="1400"/>
              </a:spcBef>
              <a:buFont typeface="Arial" panose="020B0604020202020204" pitchFamily="34" charset="0"/>
              <a:buChar char="•"/>
            </a:pPr>
            <a:r>
              <a:rPr lang="en-US" sz="2000" dirty="0">
                <a:latin typeface="Abadi" panose="020B0604020202020204" pitchFamily="34" charset="0"/>
                <a:cs typeface="Times New Roman" panose="02020603050405020304" pitchFamily="18" charset="0"/>
              </a:rPr>
              <a:t> Launch sites are in close proximity to highways, which allows for easily transport required people and property.</a:t>
            </a:r>
          </a:p>
          <a:p>
            <a:pPr marL="171450" indent="-171450" algn="just">
              <a:spcBef>
                <a:spcPts val="1400"/>
              </a:spcBef>
              <a:buFont typeface="Arial" panose="020B0604020202020204" pitchFamily="34" charset="0"/>
              <a:buChar char="•"/>
            </a:pPr>
            <a:r>
              <a:rPr lang="en-US" sz="2000" dirty="0">
                <a:latin typeface="Abadi" panose="020B0604020202020204" pitchFamily="34" charset="0"/>
                <a:cs typeface="Times New Roman" panose="02020603050405020304" pitchFamily="18" charset="0"/>
              </a:rPr>
              <a:t>Launch sites are in close proximity to railways, which allows transport for heavy cargo.</a:t>
            </a:r>
          </a:p>
          <a:p>
            <a:pPr marL="171450" indent="-171450" algn="just">
              <a:spcBef>
                <a:spcPts val="1400"/>
              </a:spcBef>
              <a:buFont typeface="Arial" panose="020B0604020202020204" pitchFamily="34" charset="0"/>
              <a:buChar char="•"/>
            </a:pPr>
            <a:r>
              <a:rPr lang="en-US" sz="2000" dirty="0">
                <a:latin typeface="Abadi" panose="020B0604020202020204" pitchFamily="34" charset="0"/>
                <a:cs typeface="Times New Roman" panose="02020603050405020304" pitchFamily="18" charset="0"/>
              </a:rPr>
              <a:t>Launch sites are in close proximity to equator to minimize fuel consumption by using Earth's ~ 30km/sec eastward spin to help spaceships get into orbit.</a:t>
            </a:r>
          </a:p>
          <a:p>
            <a:pPr marL="171450" indent="-171450" algn="just">
              <a:spcBef>
                <a:spcPts val="1400"/>
              </a:spcBef>
              <a:buFont typeface="Arial" panose="020B0604020202020204" pitchFamily="34" charset="0"/>
              <a:buChar char="•"/>
            </a:pPr>
            <a:r>
              <a:rPr lang="en-US" sz="2000" dirty="0">
                <a:latin typeface="Abadi" panose="020B0604020202020204" pitchFamily="34" charset="0"/>
                <a:cs typeface="Times New Roman" panose="02020603050405020304" pitchFamily="18" charset="0"/>
              </a:rPr>
              <a:t>Launch sites are not in close proximity to cities, which minimizes danger to population dense areas.</a:t>
            </a:r>
          </a:p>
          <a:p>
            <a:pPr marL="171450" indent="-171450" algn="just">
              <a:spcBef>
                <a:spcPts val="1400"/>
              </a:spcBef>
              <a:buFont typeface="Arial" panose="020B0604020202020204" pitchFamily="34" charset="0"/>
              <a:buChar char="•"/>
            </a:pPr>
            <a:r>
              <a:rPr lang="en-US" sz="2000" b="0" i="0" dirty="0">
                <a:solidFill>
                  <a:srgbClr val="000000"/>
                </a:solidFill>
                <a:effectLst/>
                <a:latin typeface="Abadi" panose="020B0604020202020204" pitchFamily="34" charset="0"/>
              </a:rPr>
              <a:t>After comparing accuracy of all methods used in the </a:t>
            </a:r>
            <a:r>
              <a:rPr lang="en-US" sz="2000" dirty="0">
                <a:solidFill>
                  <a:srgbClr val="000000"/>
                </a:solidFill>
                <a:latin typeface="Abadi" panose="020B0604020202020204" pitchFamily="34" charset="0"/>
              </a:rPr>
              <a:t>predictive analysis </a:t>
            </a:r>
            <a:r>
              <a:rPr lang="en-US" sz="2000" b="0" i="0" dirty="0">
                <a:solidFill>
                  <a:srgbClr val="000000"/>
                </a:solidFill>
                <a:effectLst/>
                <a:latin typeface="Abadi" panose="020B0604020202020204" pitchFamily="34" charset="0"/>
              </a:rPr>
              <a:t>, it was conclused that, they all preformed practically the same, except for tree which fit train data slightly better but test data worse.</a:t>
            </a:r>
            <a:endParaRPr lang="en-US" sz="2000" dirty="0">
              <a:latin typeface="Abadi"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81660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35A6CF2-6537-4AE3-B34B-6731CD95618D}"/>
              </a:ext>
            </a:extLst>
          </p:cNvPr>
          <p:cNvPicPr>
            <a:picLocks noGrp="1" noChangeAspect="1"/>
          </p:cNvPicPr>
          <p:nvPr>
            <p:ph sz="half" idx="1"/>
          </p:nvPr>
        </p:nvPicPr>
        <p:blipFill>
          <a:blip r:embed="rId3"/>
          <a:stretch>
            <a:fillRect/>
          </a:stretch>
        </p:blipFill>
        <p:spPr>
          <a:xfrm>
            <a:off x="838200" y="1400322"/>
            <a:ext cx="4029659" cy="3456938"/>
          </a:xfrm>
          <a:prstGeom prst="rect">
            <a:avLst/>
          </a:prstGeom>
        </p:spPr>
      </p:pic>
      <p:sp>
        <p:nvSpPr>
          <p:cNvPr id="7" name="Content Placeholder 6">
            <a:extLst>
              <a:ext uri="{FF2B5EF4-FFF2-40B4-BE49-F238E27FC236}">
                <a16:creationId xmlns:a16="http://schemas.microsoft.com/office/drawing/2014/main" id="{77582BDC-2426-4D0A-8546-14A5C81D0A59}"/>
              </a:ext>
            </a:extLst>
          </p:cNvPr>
          <p:cNvSpPr>
            <a:spLocks noGrp="1"/>
          </p:cNvSpPr>
          <p:nvPr>
            <p:ph sz="half" idx="2"/>
          </p:nvPr>
        </p:nvSpPr>
        <p:spPr>
          <a:xfrm>
            <a:off x="5032362" y="1400322"/>
            <a:ext cx="6546494" cy="3456938"/>
          </a:xfrm>
        </p:spPr>
        <p:txBody>
          <a:bodyPr/>
          <a:lstStyle/>
          <a:p>
            <a:pPr algn="just"/>
            <a:endParaRPr lang="en-US" dirty="0"/>
          </a:p>
          <a:p>
            <a:pPr algn="just"/>
            <a:endParaRPr lang="en-US" dirty="0"/>
          </a:p>
          <a:p>
            <a:pPr marL="0" indent="0" algn="just">
              <a:buNone/>
            </a:pPr>
            <a:r>
              <a:rPr lang="en-US" dirty="0"/>
              <a:t>CCAFS SLC-40 had the least success percentage and CCAFSA LC-40 had the most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Plotly dash</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5F8084-644F-469B-BF4C-DD1F12BBBB0A}"/>
              </a:ext>
            </a:extLst>
          </p:cNvPr>
          <p:cNvPicPr>
            <a:picLocks noGrp="1" noChangeAspect="1"/>
          </p:cNvPicPr>
          <p:nvPr>
            <p:ph sz="half" idx="1"/>
          </p:nvPr>
        </p:nvPicPr>
        <p:blipFill>
          <a:blip r:embed="rId3"/>
          <a:stretch>
            <a:fillRect/>
          </a:stretch>
        </p:blipFill>
        <p:spPr>
          <a:xfrm>
            <a:off x="838201" y="1353256"/>
            <a:ext cx="3616842" cy="3899227"/>
          </a:xfrm>
          <a:prstGeom prst="rect">
            <a:avLst/>
          </a:prstGeom>
        </p:spPr>
      </p:pic>
      <p:sp>
        <p:nvSpPr>
          <p:cNvPr id="7" name="Content Placeholder 6">
            <a:extLst>
              <a:ext uri="{FF2B5EF4-FFF2-40B4-BE49-F238E27FC236}">
                <a16:creationId xmlns:a16="http://schemas.microsoft.com/office/drawing/2014/main" id="{89A777D7-CE89-486F-A81A-258664360340}"/>
              </a:ext>
            </a:extLst>
          </p:cNvPr>
          <p:cNvSpPr>
            <a:spLocks noGrp="1"/>
          </p:cNvSpPr>
          <p:nvPr>
            <p:ph sz="half" idx="2"/>
          </p:nvPr>
        </p:nvSpPr>
        <p:spPr>
          <a:xfrm>
            <a:off x="4566683" y="1385153"/>
            <a:ext cx="7480005" cy="3782269"/>
          </a:xfrm>
        </p:spPr>
        <p:txBody>
          <a:bodyPr/>
          <a:lstStyle/>
          <a:p>
            <a:endParaRPr lang="en-US" dirty="0"/>
          </a:p>
          <a:p>
            <a:endParaRPr lang="en-US" dirty="0"/>
          </a:p>
          <a:p>
            <a:pPr marL="0" indent="0">
              <a:buNone/>
            </a:pPr>
            <a:r>
              <a:rPr lang="en-US" dirty="0"/>
              <a:t>KSC LC39A had the most and the best </a:t>
            </a:r>
            <a:r>
              <a:rPr lang="en-US" dirty="0" err="1"/>
              <a:t>sucess</a:t>
            </a:r>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Plotly dash</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D89319-D199-498F-BC22-9E9ABD8D5588}"/>
              </a:ext>
            </a:extLst>
          </p:cNvPr>
          <p:cNvPicPr>
            <a:picLocks noGrp="1" noChangeAspect="1"/>
          </p:cNvPicPr>
          <p:nvPr>
            <p:ph sz="half" idx="1"/>
          </p:nvPr>
        </p:nvPicPr>
        <p:blipFill>
          <a:blip r:embed="rId3"/>
          <a:stretch>
            <a:fillRect/>
          </a:stretch>
        </p:blipFill>
        <p:spPr>
          <a:xfrm>
            <a:off x="785110" y="1307655"/>
            <a:ext cx="7625243" cy="410431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85110"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Plotly dash</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265275"/>
            <a:ext cx="4584405" cy="3573850"/>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Decision Tree is the </a:t>
            </a:r>
            <a:r>
              <a:rPr lang="en-US" sz="2200" dirty="0">
                <a:solidFill>
                  <a:schemeClr val="accent3">
                    <a:lumMod val="25000"/>
                  </a:schemeClr>
                </a:solidFill>
                <a:latin typeface="Abadi" panose="020B0604020104020204" pitchFamily="34" charset="0"/>
              </a:rPr>
              <a:t>model that has the highest classification 88.70% accuracy</a:t>
            </a:r>
          </a:p>
        </p:txBody>
      </p:sp>
      <p:pic>
        <p:nvPicPr>
          <p:cNvPr id="7" name="Content Placeholder 6">
            <a:extLst>
              <a:ext uri="{FF2B5EF4-FFF2-40B4-BE49-F238E27FC236}">
                <a16:creationId xmlns:a16="http://schemas.microsoft.com/office/drawing/2014/main" id="{45B20830-F6F3-4FCD-B06D-B3ADED2AFCAA}"/>
              </a:ext>
            </a:extLst>
          </p:cNvPr>
          <p:cNvPicPr>
            <a:picLocks noGrp="1" noChangeAspect="1"/>
          </p:cNvPicPr>
          <p:nvPr>
            <p:ph sz="half" idx="2"/>
          </p:nvPr>
        </p:nvPicPr>
        <p:blipFill>
          <a:blip r:embed="rId3">
            <a:grayscl/>
          </a:blip>
          <a:stretch>
            <a:fillRect/>
          </a:stretch>
        </p:blipFill>
        <p:spPr>
          <a:xfrm>
            <a:off x="6371530" y="1785708"/>
            <a:ext cx="4982270" cy="3286584"/>
          </a:xfr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43078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2A23F7C-5A8F-4761-A0DE-544912E2423A}"/>
              </a:ext>
            </a:extLst>
          </p:cNvPr>
          <p:cNvPicPr>
            <a:picLocks noGrp="1" noChangeAspect="1"/>
          </p:cNvPicPr>
          <p:nvPr>
            <p:ph sz="half" idx="1"/>
          </p:nvPr>
        </p:nvPicPr>
        <p:blipFill>
          <a:blip r:embed="rId3"/>
          <a:stretch>
            <a:fillRect/>
          </a:stretch>
        </p:blipFill>
        <p:spPr>
          <a:xfrm>
            <a:off x="155946" y="1169581"/>
            <a:ext cx="5912082" cy="4505251"/>
          </a:xfrm>
        </p:spPr>
      </p:pic>
      <p:sp>
        <p:nvSpPr>
          <p:cNvPr id="6" name="Content Placeholder 5">
            <a:extLst>
              <a:ext uri="{FF2B5EF4-FFF2-40B4-BE49-F238E27FC236}">
                <a16:creationId xmlns:a16="http://schemas.microsoft.com/office/drawing/2014/main" id="{9491163C-A676-4435-BF01-0BA01EB66DA9}"/>
              </a:ext>
            </a:extLst>
          </p:cNvPr>
          <p:cNvSpPr>
            <a:spLocks noGrp="1"/>
          </p:cNvSpPr>
          <p:nvPr>
            <p:ph sz="half" idx="2"/>
          </p:nvPr>
        </p:nvSpPr>
        <p:spPr>
          <a:xfrm>
            <a:off x="6025498" y="1360967"/>
            <a:ext cx="5912082" cy="3955311"/>
          </a:xfrm>
        </p:spPr>
        <p:txBody>
          <a:bodyPr/>
          <a:lstStyle/>
          <a:p>
            <a:r>
              <a:rPr lang="en-US" dirty="0"/>
              <a:t>This is a decision tree matrix ha shows the different classes that the classifier can be distinguish</a:t>
            </a:r>
          </a:p>
          <a:p>
            <a:r>
              <a:rPr lang="en-US" dirty="0"/>
              <a:t>The problem is the unsuccessful landing marked as successful by the classifier because of the false positive problem</a:t>
            </a:r>
          </a:p>
          <a:p>
            <a:r>
              <a:rPr lang="en-US" dirty="0"/>
              <a:t>It means that it does incorrect assume 3 landing that is not accurate</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B04C2F5-850D-4487-9E77-FB276AC72015}"/>
              </a:ext>
            </a:extLst>
          </p:cNvPr>
          <p:cNvSpPr>
            <a:spLocks noGrp="1"/>
          </p:cNvSpPr>
          <p:nvPr>
            <p:ph sz="half" idx="2"/>
          </p:nvPr>
        </p:nvSpPr>
        <p:spPr>
          <a:xfrm>
            <a:off x="6347636" y="1264007"/>
            <a:ext cx="5110335" cy="3510055"/>
          </a:xfrm>
        </p:spPr>
        <p:txBody>
          <a:bodyPr/>
          <a:lstStyle/>
          <a:p>
            <a:r>
              <a:rPr lang="en-US" sz="2800" dirty="0">
                <a:solidFill>
                  <a:schemeClr val="accent3">
                    <a:lumMod val="25000"/>
                  </a:schemeClr>
                </a:solidFill>
                <a:latin typeface="Abadi"/>
              </a:rPr>
              <a:t>the first successful landing outcome on ground pad was in  2015/12/22</a:t>
            </a:r>
          </a:p>
          <a:p>
            <a:r>
              <a:rPr lang="en-US" dirty="0"/>
              <a:t>The larger the flight amount at a launch site, the greater the success rate at a launch site</a:t>
            </a:r>
            <a:endParaRPr lang="en-US" dirty="0">
              <a:solidFill>
                <a:schemeClr val="accent3">
                  <a:lumMod val="25000"/>
                </a:schemeClr>
              </a:solidFill>
              <a:latin typeface="Abadi"/>
            </a:endParaRPr>
          </a:p>
          <a:p>
            <a:r>
              <a:rPr lang="en-US" dirty="0"/>
              <a:t>Payloads between 2,000 -4,000kg are most </a:t>
            </a:r>
            <a:r>
              <a:rPr lang="en-US" dirty="0" err="1"/>
              <a:t>successfu</a:t>
            </a:r>
            <a:endParaRPr lang="en-US"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11" name="Title 1">
            <a:extLst>
              <a:ext uri="{FF2B5EF4-FFF2-40B4-BE49-F238E27FC236}">
                <a16:creationId xmlns:a16="http://schemas.microsoft.com/office/drawing/2014/main" id="{BF30F329-00A5-4D0E-8DE1-85D7BEFF890B}"/>
              </a:ext>
            </a:extLst>
          </p:cNvPr>
          <p:cNvSpPr>
            <a:spLocks noGrp="1"/>
          </p:cNvSpPr>
          <p:nvPr>
            <p:ph sz="half" idx="1"/>
          </p:nvPr>
        </p:nvSpPr>
        <p:spPr>
          <a:xfrm>
            <a:off x="942165" y="1420436"/>
            <a:ext cx="4902200" cy="3511550"/>
          </a:xfrm>
        </p:spPr>
        <p:txBody>
          <a:bodyPr/>
          <a:lstStyle/>
          <a:p>
            <a:r>
              <a:rPr lang="en-US" sz="2800" dirty="0">
                <a:solidFill>
                  <a:schemeClr val="accent3">
                    <a:lumMod val="25000"/>
                  </a:schemeClr>
                </a:solidFill>
                <a:latin typeface="Abadi"/>
              </a:rPr>
              <a:t>Decision Tree is the </a:t>
            </a:r>
            <a:r>
              <a:rPr lang="en-US" sz="2800" dirty="0">
                <a:solidFill>
                  <a:schemeClr val="accent3">
                    <a:lumMod val="25000"/>
                  </a:schemeClr>
                </a:solidFill>
                <a:latin typeface="Abadi" panose="020B0604020104020204" pitchFamily="34" charset="0"/>
              </a:rPr>
              <a:t>model that has the highest classification 88.70% accuracy</a:t>
            </a:r>
          </a:p>
          <a:p>
            <a:r>
              <a:rPr lang="en-US" dirty="0"/>
              <a:t>KSC LC39A had the most and the best success lunches of any site</a:t>
            </a:r>
          </a:p>
          <a:p>
            <a:endParaRPr lang="en-US" dirty="0"/>
          </a:p>
          <a:p>
            <a:endParaRPr lang="en-US" sz="2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11042"/>
            <a:ext cx="10878379" cy="46145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202020204" pitchFamily="34" charset="0"/>
              </a:rPr>
              <a:t>SpaceX is the only private company ever to return a spacecraft from low-earth orbit, which it first accomplished in December 2010. </a:t>
            </a:r>
          </a:p>
          <a:p>
            <a:pPr>
              <a:spcBef>
                <a:spcPts val="1400"/>
              </a:spcBef>
            </a:pPr>
            <a:r>
              <a:rPr lang="en-US" sz="2400" dirty="0">
                <a:solidFill>
                  <a:schemeClr val="accent3">
                    <a:lumMod val="25000"/>
                  </a:schemeClr>
                </a:solidFill>
                <a:latin typeface="Abadi" panose="020B0604020202020204" pitchFamily="34" charset="0"/>
              </a:rPr>
              <a:t>SpaceX advertises Falcon 9 rocket launches on its website with a cost of 62 million dollars whereas other providers cost upward of 165 million dollars each, much of the savings is because Space X can reuse the first stage.</a:t>
            </a:r>
          </a:p>
          <a:p>
            <a:pPr>
              <a:spcBef>
                <a:spcPts val="1400"/>
              </a:spcBef>
            </a:pPr>
            <a:r>
              <a:rPr lang="en-US" sz="2400" dirty="0">
                <a:solidFill>
                  <a:schemeClr val="accent3">
                    <a:lumMod val="25000"/>
                  </a:schemeClr>
                </a:solidFill>
                <a:latin typeface="Abadi" panose="020B0604020202020204" pitchFamily="34" charset="0"/>
              </a:rPr>
              <a:t>Therefore  determine if the first stage will land, allows us to determine the cost of a launch. This information can be used if an alternate company wants to bid against SpaceX for a rocket launch.</a:t>
            </a:r>
          </a:p>
          <a:p>
            <a:pPr>
              <a:spcBef>
                <a:spcPts val="1400"/>
              </a:spcBef>
            </a:pPr>
            <a:r>
              <a:rPr lang="en-US" sz="2400" b="1" dirty="0">
                <a:solidFill>
                  <a:schemeClr val="accent3">
                    <a:lumMod val="25000"/>
                  </a:schemeClr>
                </a:solidFill>
                <a:latin typeface="Abadi" panose="020B0604020202020204" pitchFamily="34" charset="0"/>
              </a:rPr>
              <a:t>Problems to find answers:</a:t>
            </a:r>
          </a:p>
          <a:p>
            <a:pPr marL="457200" indent="-457200">
              <a:spcBef>
                <a:spcPts val="1400"/>
              </a:spcBef>
              <a:buFont typeface="+mj-lt"/>
              <a:buAutoNum type="alphaLcParenR"/>
            </a:pPr>
            <a:r>
              <a:rPr lang="en-US" sz="2400" b="0" i="0" dirty="0">
                <a:solidFill>
                  <a:srgbClr val="000000"/>
                </a:solidFill>
                <a:effectLst/>
                <a:latin typeface="Abadi" panose="020B0604020202020204" pitchFamily="34" charset="0"/>
              </a:rPr>
              <a:t> Determine if the first stage will land</a:t>
            </a:r>
          </a:p>
          <a:p>
            <a:pPr marL="457200" indent="-457200">
              <a:spcBef>
                <a:spcPts val="1400"/>
              </a:spcBef>
              <a:buFont typeface="+mj-lt"/>
              <a:buAutoNum type="alphaLcParenR"/>
            </a:pPr>
            <a:r>
              <a:rPr lang="en-US" sz="2400" dirty="0">
                <a:solidFill>
                  <a:srgbClr val="000000"/>
                </a:solidFill>
                <a:latin typeface="Abadi" panose="020B0604020202020204" pitchFamily="34" charset="0"/>
              </a:rPr>
              <a:t>D</a:t>
            </a:r>
            <a:r>
              <a:rPr lang="en-US" sz="2400" b="0" i="0" dirty="0">
                <a:solidFill>
                  <a:srgbClr val="000000"/>
                </a:solidFill>
                <a:effectLst/>
                <a:latin typeface="Abadi" panose="020B0604020202020204" pitchFamily="34" charset="0"/>
              </a:rPr>
              <a:t>etermine the cost of a launch</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41455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9600" dirty="0">
                <a:solidFill>
                  <a:srgbClr val="0B49CB"/>
                </a:solidFill>
                <a:latin typeface="Abadi"/>
              </a:rPr>
              <a:t>Executive Summary</a:t>
            </a:r>
          </a:p>
          <a:p>
            <a:pPr>
              <a:lnSpc>
                <a:spcPct val="120000"/>
              </a:lnSpc>
              <a:spcBef>
                <a:spcPts val="1400"/>
              </a:spcBef>
            </a:pPr>
            <a:r>
              <a:rPr lang="en-US" sz="9600" dirty="0">
                <a:solidFill>
                  <a:schemeClr val="accent3">
                    <a:lumMod val="25000"/>
                  </a:schemeClr>
                </a:solidFill>
                <a:latin typeface="Abadi"/>
              </a:rPr>
              <a:t>Data collection methodology:</a:t>
            </a:r>
          </a:p>
          <a:p>
            <a:pPr lvl="1">
              <a:lnSpc>
                <a:spcPct val="120000"/>
              </a:lnSpc>
              <a:spcBef>
                <a:spcPts val="1400"/>
              </a:spcBef>
            </a:pPr>
            <a:r>
              <a:rPr lang="en-US" sz="9600" dirty="0">
                <a:solidFill>
                  <a:schemeClr val="bg2">
                    <a:lumMod val="50000"/>
                  </a:schemeClr>
                </a:solidFill>
                <a:latin typeface="Abadi"/>
              </a:rPr>
              <a:t>Data was collected using the Webscraping and SpaceX  Rest API</a:t>
            </a:r>
          </a:p>
          <a:p>
            <a:pPr>
              <a:lnSpc>
                <a:spcPct val="120000"/>
              </a:lnSpc>
              <a:spcBef>
                <a:spcPts val="1400"/>
              </a:spcBef>
            </a:pPr>
            <a:r>
              <a:rPr lang="en-US" sz="9600" dirty="0">
                <a:solidFill>
                  <a:schemeClr val="accent3">
                    <a:lumMod val="25000"/>
                  </a:schemeClr>
                </a:solidFill>
                <a:latin typeface="Abadi"/>
              </a:rPr>
              <a:t>Perform data wrangling</a:t>
            </a:r>
          </a:p>
          <a:p>
            <a:pPr lvl="1">
              <a:lnSpc>
                <a:spcPct val="120000"/>
              </a:lnSpc>
              <a:spcBef>
                <a:spcPts val="1400"/>
              </a:spcBef>
            </a:pPr>
            <a:r>
              <a:rPr lang="en-US" sz="9600" dirty="0">
                <a:solidFill>
                  <a:schemeClr val="bg2">
                    <a:lumMod val="50000"/>
                  </a:schemeClr>
                </a:solidFill>
                <a:latin typeface="Abadi"/>
              </a:rPr>
              <a:t>Data was processed by applying one-hot encoding to categorical features</a:t>
            </a:r>
          </a:p>
          <a:p>
            <a:pPr>
              <a:lnSpc>
                <a:spcPct val="120000"/>
              </a:lnSpc>
              <a:spcBef>
                <a:spcPts val="1400"/>
              </a:spcBef>
            </a:pPr>
            <a:r>
              <a:rPr lang="en-US" sz="9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9600" dirty="0">
                <a:solidFill>
                  <a:schemeClr val="accent3">
                    <a:lumMod val="25000"/>
                  </a:schemeClr>
                </a:solidFill>
                <a:latin typeface="Abadi"/>
              </a:rPr>
              <a:t>Perform predictive analysis using classification models</a:t>
            </a:r>
          </a:p>
          <a:p>
            <a:pPr lvl="1">
              <a:lnSpc>
                <a:spcPct val="120000"/>
              </a:lnSpc>
              <a:spcBef>
                <a:spcPts val="1400"/>
              </a:spcBef>
            </a:pPr>
            <a:r>
              <a:rPr lang="en-US" sz="9600" dirty="0">
                <a:solidFill>
                  <a:schemeClr val="bg2">
                    <a:lumMod val="50000"/>
                  </a:schemeClr>
                </a:solidFill>
                <a:latin typeface="Abadi"/>
              </a:rPr>
              <a:t>Decision trees, Logistic Regression, SVM and KNN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data was collected from SpaceX API, then it was returned in .JSON and finally saved into CSV format.</a:t>
            </a:r>
          </a:p>
          <a:p>
            <a:pPr>
              <a:lnSpc>
                <a:spcPct val="100000"/>
              </a:lnSpc>
              <a:spcBef>
                <a:spcPts val="1400"/>
              </a:spcBef>
            </a:pPr>
            <a:r>
              <a:rPr lang="en-US" sz="2400" dirty="0">
                <a:solidFill>
                  <a:schemeClr val="accent3">
                    <a:lumMod val="25000"/>
                  </a:schemeClr>
                </a:solidFill>
                <a:latin typeface="Abadi" panose="020B0604020104020204" pitchFamily="34" charset="0"/>
              </a:rPr>
              <a:t> In the process, it was cleaned and the missing values was treated. It was used the get request to collect the data. Than, using BeautfulSoup, it was performed the web scraping for Falcon 9 launches from Wikipedia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Get request</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Rest API </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Data cleaning and filling perform</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https://github.com/HellemWanilda/Applied-Data-Science-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F033C5F-11B7-451F-A14A-97A3929C5650}"/>
              </a:ext>
            </a:extLst>
          </p:cNvPr>
          <p:cNvPicPr>
            <a:picLocks noChangeAspect="1"/>
          </p:cNvPicPr>
          <p:nvPr/>
        </p:nvPicPr>
        <p:blipFill>
          <a:blip r:embed="rId4"/>
          <a:stretch>
            <a:fillRect/>
          </a:stretch>
        </p:blipFill>
        <p:spPr>
          <a:xfrm>
            <a:off x="5910261" y="1792287"/>
            <a:ext cx="5460999" cy="4803127"/>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579</TotalTime>
  <Words>2144</Words>
  <Application>Microsoft Office PowerPoint</Application>
  <PresentationFormat>Widescreen</PresentationFormat>
  <Paragraphs>276</Paragraphs>
  <Slides>47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https://github.com/HellemWanilda/Applied-Data-Science-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Helena Pedro</cp:lastModifiedBy>
  <cp:revision>207</cp:revision>
  <dcterms:created xsi:type="dcterms:W3CDTF">2021-04-29T18:58:34Z</dcterms:created>
  <dcterms:modified xsi:type="dcterms:W3CDTF">2022-04-26T17:59:51Z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